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0" r:id="rId2"/>
    <p:sldId id="1729" r:id="rId3"/>
    <p:sldId id="1795" r:id="rId4"/>
    <p:sldId id="2825" r:id="rId5"/>
    <p:sldId id="1796" r:id="rId6"/>
    <p:sldId id="2831" r:id="rId7"/>
    <p:sldId id="2940" r:id="rId8"/>
    <p:sldId id="1797" r:id="rId9"/>
    <p:sldId id="2944" r:id="rId10"/>
    <p:sldId id="2545" r:id="rId11"/>
    <p:sldId id="2943" r:id="rId12"/>
    <p:sldId id="2546" r:id="rId13"/>
    <p:sldId id="2945" r:id="rId14"/>
    <p:sldId id="2946" r:id="rId15"/>
    <p:sldId id="2947" r:id="rId16"/>
    <p:sldId id="2948" r:id="rId17"/>
    <p:sldId id="2949" r:id="rId18"/>
    <p:sldId id="2950" r:id="rId19"/>
    <p:sldId id="2951" r:id="rId20"/>
    <p:sldId id="2952" r:id="rId21"/>
    <p:sldId id="2953" r:id="rId22"/>
    <p:sldId id="2954" r:id="rId23"/>
    <p:sldId id="2955" r:id="rId24"/>
    <p:sldId id="2956" r:id="rId25"/>
    <p:sldId id="2957" r:id="rId26"/>
    <p:sldId id="2958" r:id="rId27"/>
    <p:sldId id="2959" r:id="rId28"/>
    <p:sldId id="1798" r:id="rId29"/>
    <p:sldId id="2936" r:id="rId30"/>
    <p:sldId id="2728" r:id="rId31"/>
    <p:sldId id="1799" r:id="rId32"/>
    <p:sldId id="2939" r:id="rId33"/>
    <p:sldId id="2937" r:id="rId34"/>
  </p:sldIdLst>
  <p:sldSz cx="12192000" cy="6858000"/>
  <p:notesSz cx="6858000" cy="9144000"/>
  <p:embeddedFontLst>
    <p:embeddedFont>
      <p:font typeface="等线" panose="02010600030101010101" pitchFamily="2" charset="-122"/>
      <p:regular r:id="rId36"/>
      <p:bold r:id="rId37"/>
    </p:embeddedFont>
    <p:embeddedFont>
      <p:font typeface="Wingdings 3" panose="05040102010807070707" pitchFamily="18" charset="2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微软雅黑 Light" panose="020B0502040204020203" pitchFamily="34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使用说明" id="{3911A87B-1889-468D-8C3B-543E6473F073}">
          <p14:sldIdLst/>
        </p14:section>
        <p14:section name="封面样式9" id="{0F8C0ECD-BFB2-4292-9594-038C60011085}">
          <p14:sldIdLst>
            <p14:sldId id="280"/>
          </p14:sldIdLst>
        </p14:section>
        <p14:section name="目录样式1" id="{2F567AD6-03C2-4BB5-A330-79579352A972}">
          <p14:sldIdLst>
            <p14:sldId id="1729"/>
            <p14:sldId id="1795"/>
            <p14:sldId id="2825"/>
            <p14:sldId id="1796"/>
            <p14:sldId id="2831"/>
            <p14:sldId id="2940"/>
            <p14:sldId id="1797"/>
            <p14:sldId id="2944"/>
            <p14:sldId id="2545"/>
            <p14:sldId id="2943"/>
            <p14:sldId id="2546"/>
            <p14:sldId id="2945"/>
            <p14:sldId id="2946"/>
            <p14:sldId id="2947"/>
            <p14:sldId id="2948"/>
            <p14:sldId id="2949"/>
            <p14:sldId id="2950"/>
            <p14:sldId id="2951"/>
            <p14:sldId id="2952"/>
            <p14:sldId id="2953"/>
            <p14:sldId id="2954"/>
            <p14:sldId id="2955"/>
            <p14:sldId id="2956"/>
            <p14:sldId id="2957"/>
            <p14:sldId id="2958"/>
            <p14:sldId id="2959"/>
            <p14:sldId id="1798"/>
            <p14:sldId id="2936"/>
            <p14:sldId id="2728"/>
            <p14:sldId id="1799"/>
            <p14:sldId id="2939"/>
          </p14:sldIdLst>
        </p14:section>
        <p14:section name="内页样式2" id="{64C45949-B6C8-462A-BD6B-90C5BA50F5D2}">
          <p14:sldIdLst>
            <p14:sldId id="2937"/>
          </p14:sldIdLst>
        </p14:section>
        <p14:section name="图标素材" id="{2E201F28-31B8-4C48-BFF6-5BA13AA2E60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C0E9-ECF7-4640-8199-63C127B37CC2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77E0-614C-4400-8F6F-EEA982A05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7" r:id="rId3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ooks.com/en-us/search/subject/?pageNumber=1&amp;CountryCode=US&amp;subjectId=13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716754" y="3551548"/>
            <a:ext cx="675056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信息检索课程答辩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10536" y="4651297"/>
            <a:ext cx="7071863" cy="153272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答辩人：信息检索第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组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成员：刘进宇，刘冉，刘润衡，李云龙，周祐超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t>2022/12/23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9064" y="4779307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视频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773382" y="1717964"/>
            <a:ext cx="7860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Bilibili</a:t>
            </a:r>
            <a:r>
              <a:rPr lang="zh-CN" altLang="en-US" b="1" dirty="0"/>
              <a:t>视频爬取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直接对</a:t>
            </a:r>
            <a:r>
              <a:rPr lang="en-US" altLang="zh-CN" dirty="0"/>
              <a:t>B</a:t>
            </a:r>
            <a:r>
              <a:rPr lang="zh-CN" altLang="en-US" dirty="0"/>
              <a:t>站上所有的知识区视频进行爬取，数量虽多，但实际上和论文、电子书相关的很少，爬取下来的大部分都是无关数据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B</a:t>
            </a:r>
            <a:r>
              <a:rPr lang="zh-CN" altLang="en-US" dirty="0"/>
              <a:t>站搜索关键字爬取，根据爬取好的论文、电子书数据，基于搜索</a:t>
            </a:r>
            <a:r>
              <a:rPr lang="en-US" altLang="zh-CN" dirty="0"/>
              <a:t>API</a:t>
            </a:r>
            <a:r>
              <a:rPr lang="zh-CN" altLang="en-US" dirty="0"/>
              <a:t>得到</a:t>
            </a:r>
            <a:r>
              <a:rPr lang="en-US" altLang="zh-CN" dirty="0"/>
              <a:t>B</a:t>
            </a:r>
            <a:r>
              <a:rPr lang="zh-CN" altLang="en-US" dirty="0"/>
              <a:t>站的搜索结果，大部分都是有对应关系的，将结果爬取下来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多线程爬虫，由于数量很大，使用循环的方式爬取需要花费大量的时间，因此启动多个线程，每个线程爬取一部分数据，将数据写到列表里，最后所有线程结束后再将列表转存到数据库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数据处理，</a:t>
            </a:r>
            <a:r>
              <a:rPr lang="en-US" altLang="zh-CN" dirty="0"/>
              <a:t>B</a:t>
            </a:r>
            <a:r>
              <a:rPr lang="zh-CN" altLang="en-US" dirty="0"/>
              <a:t>站视频爬取的信息包括：</a:t>
            </a:r>
            <a:r>
              <a:rPr lang="en-US" altLang="zh-CN" dirty="0" err="1"/>
              <a:t>bv</a:t>
            </a:r>
            <a:r>
              <a:rPr lang="zh-CN" altLang="en-US" dirty="0"/>
              <a:t>号，标题，简介，标签，排行分数，播放量，点赞数，收藏数，弹幕量及搜索原论文</a:t>
            </a:r>
            <a:r>
              <a:rPr lang="en-US" altLang="zh-CN" dirty="0"/>
              <a:t>/</a:t>
            </a:r>
            <a:r>
              <a:rPr lang="zh-CN" altLang="en-US" dirty="0"/>
              <a:t>电子书（对应关系仅供参考）</a:t>
            </a:r>
            <a:endParaRPr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 smtClean="0"/>
              <a:t>——PPT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976465" y="1570182"/>
            <a:ext cx="7860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slideservePPT</a:t>
            </a:r>
            <a:r>
              <a:rPr lang="zh-CN" altLang="en-US" b="1" dirty="0" smtClean="0"/>
              <a:t>爬取：</a:t>
            </a:r>
            <a:endParaRPr lang="en-US" altLang="zh-CN" b="1" dirty="0" smtClean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采用和</a:t>
            </a:r>
            <a:r>
              <a:rPr lang="en-US" altLang="zh-CN" dirty="0"/>
              <a:t>B</a:t>
            </a:r>
            <a:r>
              <a:rPr lang="zh-CN" altLang="en-US" dirty="0"/>
              <a:t>站视频爬取相同的策略，通过搜索相关关键字，对返回结果进行爬取，但</a:t>
            </a:r>
            <a:r>
              <a:rPr lang="en-US" altLang="zh-CN" dirty="0" err="1"/>
              <a:t>slideserve</a:t>
            </a:r>
            <a:r>
              <a:rPr lang="zh-CN" altLang="en-US" dirty="0"/>
              <a:t>的返回结果大部分仍然是无关内容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没有找到</a:t>
            </a:r>
            <a:r>
              <a:rPr lang="en-US" altLang="zh-CN" dirty="0" err="1"/>
              <a:t>slideserve</a:t>
            </a:r>
            <a:r>
              <a:rPr lang="zh-CN" altLang="en-US" dirty="0"/>
              <a:t>搜索的公开</a:t>
            </a:r>
            <a:r>
              <a:rPr lang="en-US" altLang="zh-CN" dirty="0"/>
              <a:t>API</a:t>
            </a:r>
            <a:r>
              <a:rPr lang="zh-CN" altLang="en-US" dirty="0"/>
              <a:t>，因此爬取分为两步，首先通过逆向分析网站的网络事件找到搜索的</a:t>
            </a:r>
            <a:r>
              <a:rPr lang="en-US" altLang="zh-CN" dirty="0" err="1"/>
              <a:t>url</a:t>
            </a:r>
            <a:r>
              <a:rPr lang="zh-CN" altLang="en-US" dirty="0"/>
              <a:t>，基于搜索的</a:t>
            </a:r>
            <a:r>
              <a:rPr lang="en-US" altLang="zh-CN" dirty="0" err="1"/>
              <a:t>url</a:t>
            </a:r>
            <a:r>
              <a:rPr lang="zh-CN" altLang="en-US" dirty="0"/>
              <a:t>可以得到关键字的返回内容，对于每个结果，再去对应网页分析网页内容，把感兴趣的数据爬取下来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多线程爬虫，由于数量很大，使用循环的方式爬取需要花费大量的时间，因此启动多个线程，每个线程爬取一部分数据，将数据写到列表里，最后所有线程结束后再将列表转存到数据库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数据处理，</a:t>
            </a:r>
            <a:r>
              <a:rPr lang="en-US" altLang="zh-CN" dirty="0" err="1"/>
              <a:t>slideservePPT</a:t>
            </a:r>
            <a:r>
              <a:rPr lang="zh-CN" altLang="en-US" dirty="0"/>
              <a:t>爬取的信息包括：</a:t>
            </a:r>
            <a:r>
              <a:rPr lang="en-US" altLang="zh-CN" dirty="0"/>
              <a:t>PPT</a:t>
            </a:r>
            <a:r>
              <a:rPr lang="zh-CN" altLang="en-US" dirty="0"/>
              <a:t>的</a:t>
            </a:r>
            <a:r>
              <a:rPr lang="en-US" altLang="zh-CN" dirty="0" err="1"/>
              <a:t>url</a:t>
            </a:r>
            <a:r>
              <a:rPr lang="zh-CN" altLang="en-US" dirty="0"/>
              <a:t>，标题，查看数，简介，搜索原电子书（对应关系仅供参考）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996603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思路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665018" y="2115126"/>
            <a:ext cx="3648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思路：</a:t>
            </a:r>
            <a:endParaRPr lang="en-US" altLang="zh-CN" b="1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直接爬取对齐数据；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直接利用</a:t>
            </a:r>
            <a:r>
              <a:rPr lang="en-US" altLang="zh-CN" dirty="0"/>
              <a:t>ES</a:t>
            </a:r>
            <a:r>
              <a:rPr lang="zh-CN" altLang="en-US" dirty="0"/>
              <a:t>，将同一组关键词输入后，搜索到的</a:t>
            </a:r>
            <a:r>
              <a:rPr lang="en-US" altLang="zh-CN" dirty="0"/>
              <a:t>PDF</a:t>
            </a:r>
            <a:r>
              <a:rPr lang="zh-CN" altLang="en-US" dirty="0"/>
              <a:t>，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Video</a:t>
            </a:r>
            <a:r>
              <a:rPr lang="zh-CN" altLang="en-US" dirty="0"/>
              <a:t>，</a:t>
            </a:r>
            <a:r>
              <a:rPr lang="en-US" altLang="zh-CN" dirty="0"/>
              <a:t>e-book</a:t>
            </a:r>
            <a:r>
              <a:rPr lang="zh-CN" altLang="en-US" dirty="0"/>
              <a:t>认为是对齐</a:t>
            </a:r>
            <a:r>
              <a:rPr lang="zh-CN" altLang="en-US" dirty="0" smtClean="0"/>
              <a:t>的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间</a:t>
            </a:r>
            <a:r>
              <a:rPr lang="zh-CN" altLang="en-US" dirty="0" smtClean="0"/>
              <a:t>接</a:t>
            </a:r>
            <a:r>
              <a:rPr lang="zh-CN" altLang="en-US" dirty="0"/>
              <a:t>利用源网页的搜索引擎，在爬取时直接输入关键词；</a:t>
            </a:r>
            <a:endParaRPr lang="en-US" altLang="zh-CN" dirty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en-US" altLang="zh-CN" b="1" dirty="0" smtClean="0">
                <a:solidFill>
                  <a:srgbClr val="FF0000"/>
                </a:solidFill>
              </a:rPr>
              <a:t>.  </a:t>
            </a:r>
            <a:r>
              <a:rPr lang="zh-CN" altLang="en-US" b="1" dirty="0" smtClean="0">
                <a:solidFill>
                  <a:srgbClr val="FF0000"/>
                </a:solidFill>
              </a:rPr>
              <a:t>基于</a:t>
            </a:r>
            <a:r>
              <a:rPr lang="en-US" altLang="zh-CN" b="1" dirty="0" err="1">
                <a:solidFill>
                  <a:srgbClr val="FF0000"/>
                </a:solidFill>
              </a:rPr>
              <a:t>SciBERT</a:t>
            </a:r>
            <a:r>
              <a:rPr lang="zh-CN" altLang="en-US" b="1" dirty="0">
                <a:solidFill>
                  <a:srgbClr val="FF0000"/>
                </a:solidFill>
              </a:rPr>
              <a:t>训练有监督</a:t>
            </a:r>
            <a:r>
              <a:rPr lang="zh-CN" altLang="en-US" b="1" dirty="0" smtClean="0">
                <a:solidFill>
                  <a:srgbClr val="FF0000"/>
                </a:solidFill>
              </a:rPr>
              <a:t>模型；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30" y="1745880"/>
            <a:ext cx="7404481" cy="31815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93526" y="5015346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Sentence BERT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38" y="1952116"/>
            <a:ext cx="7857462" cy="3007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42287" y="4960051"/>
            <a:ext cx="32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Multitask Learning </a:t>
            </a:r>
            <a:r>
              <a:rPr lang="en-US" altLang="zh-CN" dirty="0" err="1" smtClean="0"/>
              <a:t>SciBERT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850" y="2105891"/>
            <a:ext cx="3532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搜集了</a:t>
            </a:r>
            <a:r>
              <a:rPr lang="en-US" altLang="zh-CN" dirty="0" smtClean="0"/>
              <a:t>2022</a:t>
            </a:r>
            <a:r>
              <a:rPr lang="zh-CN" altLang="en-US" dirty="0" smtClean="0"/>
              <a:t>年和</a:t>
            </a:r>
            <a:r>
              <a:rPr lang="en-US" altLang="zh-CN" dirty="0" smtClean="0"/>
              <a:t>2021</a:t>
            </a:r>
            <a:r>
              <a:rPr lang="zh-CN" altLang="en-US" dirty="0" smtClean="0"/>
              <a:t>年的长文，共</a:t>
            </a:r>
            <a:r>
              <a:rPr lang="en-US" altLang="zh-CN" dirty="0" smtClean="0"/>
              <a:t>1120</a:t>
            </a:r>
            <a:r>
              <a:rPr lang="zh-CN" altLang="en-US" dirty="0" smtClean="0"/>
              <a:t>条；训练</a:t>
            </a:r>
            <a:r>
              <a:rPr lang="en-US" altLang="zh-CN" dirty="0" smtClean="0"/>
              <a:t>-</a:t>
            </a:r>
            <a:r>
              <a:rPr lang="zh-CN" altLang="en-US" dirty="0" smtClean="0"/>
              <a:t>测试集为</a:t>
            </a:r>
            <a:r>
              <a:rPr lang="en-US" altLang="zh-CN" dirty="0" smtClean="0"/>
              <a:t>80%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20%</a:t>
            </a:r>
            <a:r>
              <a:rPr lang="zh-CN" altLang="en-US" dirty="0" smtClean="0"/>
              <a:t>划分；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以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abstract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doc(key)</a:t>
            </a:r>
            <a:r>
              <a:rPr lang="zh-CN" altLang="en-US" dirty="0" smtClean="0"/>
              <a:t>，进行测试；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采用交互式模型；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Pairwise ranking loss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hinge loss</a:t>
            </a:r>
            <a:r>
              <a:rPr lang="zh-CN" altLang="en-US" dirty="0" smtClean="0"/>
              <a:t>进行多任务学习；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2511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实验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81" y="1938704"/>
            <a:ext cx="3772292" cy="2575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81" y="1938704"/>
            <a:ext cx="3524431" cy="27052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71645" y="46622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训练集损失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64450" y="4747491"/>
            <a:ext cx="246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</a:t>
            </a:r>
            <a:r>
              <a:rPr lang="zh-CN" altLang="en-US" dirty="0" smtClean="0"/>
              <a:t>集：</a:t>
            </a:r>
            <a:r>
              <a:rPr lang="en-US" altLang="zh-CN" dirty="0" smtClean="0"/>
              <a:t>Macro-F1@1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4769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440936" y="1102340"/>
            <a:ext cx="6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首页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6DF4E-6374-24E4-15FC-6E5DBF46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57811"/>
            <a:ext cx="7969245" cy="39285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48234C-A746-54B2-270F-0750FAFE50D2}"/>
              </a:ext>
            </a:extLst>
          </p:cNvPr>
          <p:cNvSpPr txBox="1"/>
          <p:nvPr/>
        </p:nvSpPr>
        <p:spPr>
          <a:xfrm>
            <a:off x="8892209" y="1557811"/>
            <a:ext cx="2385391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IRGooo</a:t>
            </a:r>
            <a:r>
              <a:rPr lang="zh-CN" altLang="en-US" dirty="0"/>
              <a:t>源自小组名称，最后一个字母采用动态上下飘动的彩色泡泡进行呈现。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整个前端项目采用</a:t>
            </a:r>
            <a:r>
              <a:rPr lang="en-US" altLang="zh-CN" dirty="0"/>
              <a:t>vue3+element-ui</a:t>
            </a:r>
            <a:r>
              <a:rPr lang="zh-CN" altLang="en-US" dirty="0"/>
              <a:t>进行实现。</a:t>
            </a:r>
          </a:p>
        </p:txBody>
      </p:sp>
    </p:spTree>
    <p:extLst>
      <p:ext uri="{BB962C8B-B14F-4D97-AF65-F5344CB8AC3E}">
        <p14:creationId xmlns:p14="http://schemas.microsoft.com/office/powerpoint/2010/main" val="37412778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D75C9-F11D-BFE7-8FFD-61EABCB5403B}"/>
              </a:ext>
            </a:extLst>
          </p:cNvPr>
          <p:cNvSpPr txBox="1"/>
          <p:nvPr/>
        </p:nvSpPr>
        <p:spPr>
          <a:xfrm>
            <a:off x="728870" y="1424609"/>
            <a:ext cx="8713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首页细节：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）左上角菜单点击后按钮变色且展开如右图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）点击搜索框后，搜索框出现阴影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7008B-69F0-D556-5C8F-3E13C8897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89" y="963806"/>
            <a:ext cx="6461455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76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259F0-6A8F-0291-8C5E-EC6C39BA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115480"/>
            <a:ext cx="10460361" cy="48358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BC60AB-F1FE-5DBF-989A-8BB4E364A6BF}"/>
              </a:ext>
            </a:extLst>
          </p:cNvPr>
          <p:cNvSpPr txBox="1"/>
          <p:nvPr/>
        </p:nvSpPr>
        <p:spPr>
          <a:xfrm>
            <a:off x="491987" y="839065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检索结果列表面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4E3157-4246-326D-CD0F-669FC96C14A5}"/>
              </a:ext>
            </a:extLst>
          </p:cNvPr>
          <p:cNvSpPr txBox="1"/>
          <p:nvPr/>
        </p:nvSpPr>
        <p:spPr>
          <a:xfrm>
            <a:off x="8527774" y="2507975"/>
            <a:ext cx="2928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显示搜索结果共有多少条、标题、作者、摘要等；</a:t>
            </a:r>
            <a:endParaRPr lang="en-US" altLang="zh-CN" dirty="0"/>
          </a:p>
          <a:p>
            <a:r>
              <a:rPr lang="zh-CN" altLang="en-US" dirty="0"/>
              <a:t>点击“</a:t>
            </a:r>
            <a:r>
              <a:rPr lang="en-US" altLang="zh-CN" dirty="0"/>
              <a:t>PDF</a:t>
            </a:r>
            <a:r>
              <a:rPr lang="zh-CN" altLang="en-US" dirty="0"/>
              <a:t>”按钮会直接下载论文；</a:t>
            </a:r>
            <a:endParaRPr lang="en-US" altLang="zh-CN" dirty="0"/>
          </a:p>
          <a:p>
            <a:r>
              <a:rPr lang="zh-CN" altLang="en-US" dirty="0"/>
              <a:t>点击“来源”会跳转到论文源地址；</a:t>
            </a:r>
            <a:endParaRPr lang="en-US" altLang="zh-CN" dirty="0"/>
          </a:p>
          <a:p>
            <a:r>
              <a:rPr lang="zh-CN" altLang="en-US" dirty="0"/>
              <a:t>将鼠标浮在“相关视频”上会显示视频地址，点击会进行跳转；</a:t>
            </a:r>
            <a:endParaRPr lang="en-US" altLang="zh-CN" dirty="0"/>
          </a:p>
          <a:p>
            <a:r>
              <a:rPr lang="zh-CN" altLang="en-US" dirty="0"/>
              <a:t>演示文稿按钮同理。</a:t>
            </a:r>
          </a:p>
        </p:txBody>
      </p:sp>
    </p:spTree>
    <p:extLst>
      <p:ext uri="{BB962C8B-B14F-4D97-AF65-F5344CB8AC3E}">
        <p14:creationId xmlns:p14="http://schemas.microsoft.com/office/powerpoint/2010/main" val="4134994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679475" y="1175225"/>
            <a:ext cx="6548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摘要展开和收回功能：</a:t>
            </a:r>
            <a:endParaRPr lang="en-US" altLang="zh-CN" dirty="0"/>
          </a:p>
          <a:p>
            <a:r>
              <a:rPr lang="zh-CN" altLang="en-US" dirty="0"/>
              <a:t>点击“展开”后：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1B35F5-C11E-E0DF-DBC2-F93DCF3B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5" y="1869955"/>
            <a:ext cx="7439679" cy="4199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96B225-29B3-7E71-F574-49859DA2D7A3}"/>
              </a:ext>
            </a:extLst>
          </p:cNvPr>
          <p:cNvSpPr txBox="1"/>
          <p:nvPr/>
        </p:nvSpPr>
        <p:spPr>
          <a:xfrm>
            <a:off x="7858539" y="1500623"/>
            <a:ext cx="30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点击“收起”后：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B0970-4C09-2526-A721-1F5D0BE0F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4" r="397"/>
          <a:stretch/>
        </p:blipFill>
        <p:spPr>
          <a:xfrm>
            <a:off x="6797967" y="2018104"/>
            <a:ext cx="5008659" cy="2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1864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AC834-6C8E-DA6D-CDE3-3F82F0F435D1}"/>
              </a:ext>
            </a:extLst>
          </p:cNvPr>
          <p:cNvSpPr txBox="1"/>
          <p:nvPr/>
        </p:nvSpPr>
        <p:spPr>
          <a:xfrm>
            <a:off x="697397" y="969147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结果详情界面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A85AA-C6E2-E2B6-CDA4-0FE977F9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8" y="1338479"/>
            <a:ext cx="9432701" cy="46500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2E2D90-13CC-CB87-47EA-6A9B936F1F0A}"/>
              </a:ext>
            </a:extLst>
          </p:cNvPr>
          <p:cNvSpPr txBox="1"/>
          <p:nvPr/>
        </p:nvSpPr>
        <p:spPr>
          <a:xfrm>
            <a:off x="6018144" y="4133526"/>
            <a:ext cx="6099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视频组件会根据源地址显示为“</a:t>
            </a:r>
            <a:r>
              <a:rPr lang="en-US" altLang="zh-CN" dirty="0"/>
              <a:t>www.youtube.com</a:t>
            </a:r>
            <a:r>
              <a:rPr lang="zh-CN" altLang="en-US" dirty="0"/>
              <a:t>”、</a:t>
            </a:r>
            <a:r>
              <a:rPr lang="en-US" altLang="zh-CN" dirty="0"/>
              <a:t>”www.bilibili.com”</a:t>
            </a:r>
            <a:r>
              <a:rPr lang="zh-CN" altLang="en-US" dirty="0"/>
              <a:t>、“</a:t>
            </a:r>
            <a:r>
              <a:rPr lang="en-US" altLang="zh-CN" dirty="0"/>
              <a:t>www.slideslive.com</a:t>
            </a:r>
            <a:r>
              <a:rPr lang="zh-CN" altLang="en-US" dirty="0"/>
              <a:t>”和“</a:t>
            </a:r>
            <a:r>
              <a:rPr lang="en-US" altLang="zh-CN" dirty="0"/>
              <a:t>Not Found</a:t>
            </a:r>
            <a:r>
              <a:rPr lang="zh-CN" altLang="en-US" dirty="0"/>
              <a:t>”中的一个；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089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92665" y="1070567"/>
            <a:ext cx="3392208" cy="4766065"/>
            <a:chOff x="6597449" y="1148208"/>
            <a:chExt cx="3392208" cy="4766065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21795" cy="620713"/>
              <a:chOff x="5855427" y="1647453"/>
              <a:chExt cx="2321795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162736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项目背景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1</a:t>
                </a:r>
                <a:endParaRPr lang="zh-CN" altLang="en-US" sz="3200" b="1" dirty="0"/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315770" cy="620713"/>
              <a:chOff x="5855427" y="1647453"/>
              <a:chExt cx="2315770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50240" y="1695565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项目结构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2</a:t>
                </a:r>
                <a:endParaRPr lang="zh-CN" altLang="en-US" sz="3200" b="1" dirty="0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项目细节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3</a:t>
                </a:r>
                <a:endParaRPr lang="zh-CN" altLang="en-US" sz="3200" b="1" dirty="0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392208" cy="620713"/>
              <a:chOff x="5855427" y="1647453"/>
              <a:chExt cx="3392208" cy="620713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6550117" y="1691268"/>
                <a:ext cx="2697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展示与分析</a:t>
                </a: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4</a:t>
                </a:r>
                <a:endParaRPr lang="zh-CN" altLang="en-US" sz="3200" b="1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1597237" cy="620713"/>
              <a:chOff x="5855427" y="1647453"/>
              <a:chExt cx="1597237" cy="62071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总结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5</a:t>
                </a:r>
                <a:endParaRPr lang="zh-CN" altLang="en-US" sz="3200" b="1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577850" y="1016200"/>
            <a:ext cx="654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点击视频组件：</a:t>
            </a:r>
            <a:endParaRPr lang="en-US" altLang="zh-CN" dirty="0"/>
          </a:p>
          <a:p>
            <a:r>
              <a:rPr lang="zh-CN" altLang="en-US" dirty="0"/>
              <a:t>（加载中）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1F319-354A-6857-7819-C0187FC8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69" y="1575911"/>
            <a:ext cx="8295861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92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414432" y="1148721"/>
            <a:ext cx="6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（加载完毕）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E87F-CDF0-3E01-E777-7236C7CE9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9" y="728210"/>
            <a:ext cx="9177130" cy="49233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6F412E-AF89-F0C3-5035-C7D10F94C80B}"/>
              </a:ext>
            </a:extLst>
          </p:cNvPr>
          <p:cNvSpPr txBox="1"/>
          <p:nvPr/>
        </p:nvSpPr>
        <p:spPr>
          <a:xfrm>
            <a:off x="414432" y="1762539"/>
            <a:ext cx="23950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使用了</a:t>
            </a:r>
            <a:r>
              <a:rPr lang="en-US" altLang="zh-CN" dirty="0" err="1"/>
              <a:t>iframe</a:t>
            </a:r>
            <a:r>
              <a:rPr lang="zh-CN" altLang="en-US" dirty="0"/>
              <a:t>，遇到跨域问题，解决方案为在以</a:t>
            </a:r>
            <a:r>
              <a:rPr lang="en-US" altLang="zh-CN" dirty="0"/>
              <a:t>flask</a:t>
            </a:r>
            <a:r>
              <a:rPr lang="zh-CN" altLang="en-US" dirty="0"/>
              <a:t>为框架的后端代码中增添相应代码。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46456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环境配置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533965" y="2768223"/>
            <a:ext cx="4918229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创建并开启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副本集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将爬虫数据导入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创建各表所对应视图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monstache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monstache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同数据库的数据同步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45684" y="1615888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81585" y="1615888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数据同步配置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C8AE62-9527-00E8-0C9F-F08F515486A8}"/>
              </a:ext>
            </a:extLst>
          </p:cNvPr>
          <p:cNvSpPr txBox="1"/>
          <p:nvPr/>
        </p:nvSpPr>
        <p:spPr>
          <a:xfrm>
            <a:off x="1251750" y="2768223"/>
            <a:ext cx="4678532" cy="1353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MongoDB</a:t>
            </a:r>
            <a:r>
              <a:rPr lang="zh-CN" altLang="en-US" dirty="0"/>
              <a:t>：</a:t>
            </a:r>
            <a:r>
              <a:rPr lang="en-US" altLang="zh-CN" dirty="0"/>
              <a:t>v4.2.23  port: 27018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ElasticSearch</a:t>
            </a:r>
            <a:r>
              <a:rPr lang="zh-CN" altLang="en-US" dirty="0"/>
              <a:t>：</a:t>
            </a:r>
            <a:r>
              <a:rPr lang="en-US" altLang="zh-CN" dirty="0"/>
              <a:t>v7.6.2  port: 9200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Kibana</a:t>
            </a:r>
            <a:r>
              <a:rPr lang="zh-CN" altLang="en-US" dirty="0"/>
              <a:t>：</a:t>
            </a:r>
            <a:r>
              <a:rPr lang="en-US" altLang="zh-CN" dirty="0"/>
              <a:t>v7.6.2  port</a:t>
            </a:r>
            <a:r>
              <a:rPr lang="zh-CN" altLang="en-US" dirty="0"/>
              <a:t>：</a:t>
            </a:r>
            <a:r>
              <a:rPr lang="en-US" altLang="zh-CN" dirty="0"/>
              <a:t>5601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monstache</a:t>
            </a:r>
            <a:r>
              <a:rPr lang="zh-CN" altLang="en-US" dirty="0"/>
              <a:t>：</a:t>
            </a:r>
            <a:r>
              <a:rPr lang="en-US" altLang="zh-CN" dirty="0"/>
              <a:t>v6.7.11</a:t>
            </a:r>
          </a:p>
        </p:txBody>
      </p:sp>
    </p:spTree>
    <p:extLst>
      <p:ext uri="{BB962C8B-B14F-4D97-AF65-F5344CB8AC3E}">
        <p14:creationId xmlns:p14="http://schemas.microsoft.com/office/powerpoint/2010/main" val="5070260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数据库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806911" y="1429716"/>
            <a:ext cx="6597717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创建数据库</a:t>
            </a:r>
            <a:r>
              <a:rPr lang="en-US" altLang="zh-CN" sz="1800" dirty="0">
                <a:latin typeface="+mn-ea"/>
              </a:rPr>
              <a:t>IR</a:t>
            </a:r>
            <a:r>
              <a:rPr lang="zh-CN" altLang="en-US" sz="1800" dirty="0">
                <a:latin typeface="+mn-ea"/>
              </a:rPr>
              <a:t>，并将爬虫数据按种类划分分别保存至</a:t>
            </a:r>
            <a:r>
              <a:rPr lang="en-US" altLang="zh-CN" sz="1800" dirty="0" err="1">
                <a:latin typeface="+mn-ea"/>
              </a:rPr>
              <a:t>ebook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ppt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paper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video</a:t>
            </a:r>
            <a:r>
              <a:rPr lang="zh-CN" altLang="en-US" sz="1800" dirty="0">
                <a:latin typeface="+mn-ea"/>
              </a:rPr>
              <a:t>四类集合中</a:t>
            </a:r>
            <a:endParaRPr lang="en-US" altLang="zh-CN" sz="1800" dirty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每一集合挑选某些重要索引字段构建视图</a:t>
            </a:r>
            <a:endParaRPr lang="en-US" altLang="zh-CN" sz="1800" dirty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将索引字段数据同步至</a:t>
            </a:r>
            <a:r>
              <a:rPr lang="en-US" altLang="zh-CN" sz="1800" dirty="0">
                <a:latin typeface="+mn-ea"/>
              </a:rPr>
              <a:t>ES</a:t>
            </a:r>
            <a:r>
              <a:rPr lang="zh-CN" altLang="en-US" sz="1800" dirty="0">
                <a:latin typeface="+mn-ea"/>
              </a:rPr>
              <a:t>上</a:t>
            </a:r>
            <a:endParaRPr lang="en-US" altLang="zh-CN" sz="1800" dirty="0"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rot="16200000">
            <a:off x="1416302" y="4274687"/>
            <a:ext cx="0" cy="936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62AC62A-B375-19F9-686F-EE8571FE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9" y="968077"/>
            <a:ext cx="2381250" cy="2809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A0F198-05C5-07BE-3CF4-D45195E0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7935"/>
            <a:ext cx="12192000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115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检索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472DD-1CDC-8C62-FC04-07EA585C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527"/>
            <a:ext cx="12192000" cy="34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09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——flask</a:t>
            </a:r>
            <a:r>
              <a:rPr lang="zh-CN" altLang="en-US" dirty="0">
                <a:sym typeface="+mn-ea"/>
              </a:rPr>
              <a:t>实现前后端通信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671CBC-4C86-BBFA-E388-7F13069E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25571"/>
            <a:ext cx="4800600" cy="4286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B0777F-ED13-C31E-8B5F-671DA68E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14" y="2001821"/>
            <a:ext cx="4857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7758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——es</a:t>
            </a:r>
            <a:r>
              <a:rPr lang="zh-CN" altLang="en-US" dirty="0">
                <a:sym typeface="+mn-ea"/>
              </a:rPr>
              <a:t>查询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8F536-A7B4-896B-165E-9333E82E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9674"/>
            <a:ext cx="5829300" cy="4438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0D4B8-2700-374F-5047-64B4E7D2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14" y="1566861"/>
            <a:ext cx="54483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411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en-US" altLang="zh-CN" dirty="0" err="1">
                <a:sym typeface="+mn-ea"/>
              </a:rPr>
              <a:t>mongoDB</a:t>
            </a:r>
            <a:r>
              <a:rPr lang="zh-CN" altLang="en-US" dirty="0">
                <a:sym typeface="+mn-ea"/>
              </a:rPr>
              <a:t>查询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18985-BF12-A52F-2B16-447109FA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123950"/>
            <a:ext cx="7429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150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展示与分析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4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爬取数据统计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95" y="1506002"/>
            <a:ext cx="1936850" cy="3784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0" y="1436148"/>
            <a:ext cx="1841595" cy="3949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30" y="1506002"/>
            <a:ext cx="1765391" cy="3880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16" y="1544104"/>
            <a:ext cx="1828894" cy="384194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项目背景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1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项目演示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069842" cy="857460"/>
            <a:chOff x="5588007" y="1590635"/>
            <a:chExt cx="2069842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110799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总结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5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459136" y="2403533"/>
            <a:ext cx="9661179" cy="1900613"/>
          </a:xfrm>
          <a:prstGeom prst="rect">
            <a:avLst/>
          </a:prstGeom>
        </p:spPr>
        <p:txBody>
          <a:bodyPr vert="horz" lIns="0" tIns="0" rIns="0" bIns="0" rtlCol="0">
            <a:normAutofit fontScale="7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项目时间进度不急不徐，稳步前进；</a:t>
            </a:r>
            <a:endParaRPr lang="en-US" altLang="zh-CN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攻克疫情过程中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的诸多不便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，克服诸多问题，颇为</a:t>
            </a: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不易；</a:t>
            </a:r>
            <a:endParaRPr lang="en-US" altLang="zh-CN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  </a:t>
            </a:r>
            <a:r>
              <a:rPr kumimoji="0" lang="zh-CN" altLang="en-US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同学们掌握基础的站点建设方法，收获颇丰；</a:t>
            </a:r>
            <a:endParaRPr kumimoji="0" lang="en-US" altLang="zh-CN" sz="2800" b="0" i="0" u="none" strike="noStrike" kern="1200" cap="none" spc="3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本项目大致完成作业要求，且有亮点；</a:t>
            </a:r>
            <a:r>
              <a:rPr kumimoji="0" lang="zh-CN" altLang="en-US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功能完善，可以继续发展；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101601" y="4009504"/>
            <a:ext cx="1988798" cy="1988798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5271802" y="4538044"/>
              <a:ext cx="16160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谢谢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项目背景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83952" y="2373793"/>
            <a:ext cx="4510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F"/>
                </a:solidFill>
                <a:latin typeface="+mn-ea"/>
                <a:ea typeface="+mn-ea"/>
              </a:rPr>
              <a:t>基本要求：</a:t>
            </a:r>
            <a:endParaRPr lang="en-US" altLang="zh-CN" b="1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zh-CN" altLang="zh-CN" dirty="0">
                <a:solidFill>
                  <a:srgbClr val="24292F"/>
                </a:solidFill>
                <a:latin typeface="+mn-ea"/>
                <a:ea typeface="+mn-ea"/>
              </a:rPr>
              <a:t>MongoDB中读取数据实现综合检索，要求无论是输入</a:t>
            </a:r>
            <a:r>
              <a:rPr lang="zh-CN" altLang="en-US" dirty="0">
                <a:solidFill>
                  <a:srgbClr val="24292F"/>
                </a:solidFill>
                <a:latin typeface="+mn-ea"/>
                <a:ea typeface="+mn-ea"/>
              </a:rPr>
              <a:t>论文、电子书</a:t>
            </a:r>
            <a:r>
              <a:rPr lang="zh-CN" altLang="zh-CN" dirty="0">
                <a:solidFill>
                  <a:srgbClr val="24292F"/>
                </a:solidFill>
                <a:latin typeface="+mn-ea"/>
                <a:ea typeface="+mn-ea"/>
              </a:rPr>
              <a:t>，都能得到相应的检索结果</a:t>
            </a:r>
            <a:r>
              <a:rPr lang="zh-CN" altLang="en-US" dirty="0">
                <a:solidFill>
                  <a:srgbClr val="24292F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+mn-ea"/>
              </a:rPr>
              <a:t>需要可以查看论文和电子书对应的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和视频，设计方法去杂去重，保证对齐的准确率；</a:t>
            </a:r>
            <a:endParaRPr lang="zh-CN" altLang="zh-CN" dirty="0">
              <a:latin typeface="+mn-e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403927" y="3048047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https://camo.githubusercontent.com/d0ab6eae888d3a36ddbea929904faee58f1afa67184ec39c8506e1820e51463b/68747470733a2f2f73312e617831782e636f6d2f323032322f31302f31332f786136795267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1" y="1789642"/>
            <a:ext cx="541857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项目结构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2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项目结构</a:t>
            </a:r>
          </a:p>
        </p:txBody>
      </p:sp>
      <p:sp>
        <p:nvSpPr>
          <p:cNvPr id="24" name="矩形: 圆角 2"/>
          <p:cNvSpPr/>
          <p:nvPr/>
        </p:nvSpPr>
        <p:spPr>
          <a:xfrm>
            <a:off x="4863884" y="1358285"/>
            <a:ext cx="2625098" cy="5232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学术类综合检索引擎</a:t>
            </a:r>
          </a:p>
        </p:txBody>
      </p:sp>
      <p:sp>
        <p:nvSpPr>
          <p:cNvPr id="46" name="椭圆 45"/>
          <p:cNvSpPr/>
          <p:nvPr/>
        </p:nvSpPr>
        <p:spPr>
          <a:xfrm>
            <a:off x="2643082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807999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004015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0849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07908" y="4923822"/>
            <a:ext cx="883947" cy="497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</a:t>
            </a:r>
          </a:p>
        </p:txBody>
      </p:sp>
      <p:sp>
        <p:nvSpPr>
          <p:cNvPr id="51" name="椭圆 50"/>
          <p:cNvSpPr/>
          <p:nvPr/>
        </p:nvSpPr>
        <p:spPr>
          <a:xfrm>
            <a:off x="4314915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177582" y="4976083"/>
            <a:ext cx="753030" cy="344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/>
              <a:t>Video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488982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946542" y="4976084"/>
            <a:ext cx="1491280" cy="5566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前端建设</a:t>
            </a:r>
          </a:p>
        </p:txBody>
      </p:sp>
      <p:sp>
        <p:nvSpPr>
          <p:cNvPr id="57" name="椭圆 56"/>
          <p:cNvSpPr/>
          <p:nvPr/>
        </p:nvSpPr>
        <p:spPr>
          <a:xfrm>
            <a:off x="9076015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533575" y="4976084"/>
            <a:ext cx="1491280" cy="3440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后台建设</a:t>
            </a:r>
          </a:p>
        </p:txBody>
      </p:sp>
      <p:sp>
        <p:nvSpPr>
          <p:cNvPr id="59" name="椭圆 58"/>
          <p:cNvSpPr/>
          <p:nvPr/>
        </p:nvSpPr>
        <p:spPr>
          <a:xfrm>
            <a:off x="10663050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0222210" y="4976083"/>
            <a:ext cx="1491280" cy="445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数据库建设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684592" y="33245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爬虫模块：数据搜集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950209" y="3324518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32726" y="3324518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展示模块：网站搭建</a:t>
            </a:r>
          </a:p>
        </p:txBody>
      </p:sp>
      <p:sp>
        <p:nvSpPr>
          <p:cNvPr id="64" name="右大括号 63"/>
          <p:cNvSpPr/>
          <p:nvPr/>
        </p:nvSpPr>
        <p:spPr>
          <a:xfrm rot="16200000">
            <a:off x="2750111" y="2438676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右大括号 64"/>
          <p:cNvSpPr/>
          <p:nvPr/>
        </p:nvSpPr>
        <p:spPr>
          <a:xfrm rot="16200000">
            <a:off x="9072557" y="2438676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大括号 66"/>
          <p:cNvSpPr/>
          <p:nvPr/>
        </p:nvSpPr>
        <p:spPr>
          <a:xfrm rot="16200000">
            <a:off x="5921360" y="-828919"/>
            <a:ext cx="369332" cy="6340642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106026" y="2094068"/>
            <a:ext cx="0" cy="43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owth_304631"/>
          <p:cNvSpPr>
            <a:spLocks noChangeAspect="1"/>
          </p:cNvSpPr>
          <p:nvPr/>
        </p:nvSpPr>
        <p:spPr bwMode="auto">
          <a:xfrm>
            <a:off x="2735118" y="2864173"/>
            <a:ext cx="391928" cy="229804"/>
          </a:xfrm>
          <a:custGeom>
            <a:avLst/>
            <a:gdLst>
              <a:gd name="T0" fmla="*/ 263525 w 607614"/>
              <a:gd name="T1" fmla="*/ 263525 w 607614"/>
              <a:gd name="T2" fmla="*/ 485433 h 606761"/>
              <a:gd name="T3" fmla="*/ 485433 h 606761"/>
              <a:gd name="T4" fmla="*/ 485433 h 606761"/>
              <a:gd name="T5" fmla="*/ 485433 h 606761"/>
              <a:gd name="T6" fmla="*/ 485433 h 606761"/>
              <a:gd name="T7" fmla="*/ 485433 h 606761"/>
              <a:gd name="T8" fmla="*/ 485433 h 606761"/>
              <a:gd name="T9" fmla="*/ 485433 h 606761"/>
              <a:gd name="T10" fmla="*/ 485433 h 606761"/>
              <a:gd name="T11" fmla="*/ 485433 h 606761"/>
              <a:gd name="T12" fmla="*/ 485433 h 606761"/>
              <a:gd name="T13" fmla="*/ 485433 h 606761"/>
              <a:gd name="T14" fmla="*/ 485433 h 606761"/>
              <a:gd name="T15" fmla="*/ 485433 h 606761"/>
              <a:gd name="T16" fmla="*/ 485433 h 606761"/>
              <a:gd name="T17" fmla="*/ 485433 h 606761"/>
              <a:gd name="T18" fmla="*/ 485433 h 606761"/>
              <a:gd name="T19" fmla="*/ 485433 h 606761"/>
              <a:gd name="T20" fmla="*/ 485433 h 606761"/>
              <a:gd name="T21" fmla="*/ 485433 h 606761"/>
              <a:gd name="T22" fmla="*/ 485433 h 606761"/>
              <a:gd name="T23" fmla="*/ 485433 h 606761"/>
              <a:gd name="T24" fmla="*/ 485433 h 606761"/>
              <a:gd name="T25" fmla="*/ 485433 h 606761"/>
              <a:gd name="T26" fmla="*/ 485433 h 606761"/>
              <a:gd name="T27" fmla="*/ 485433 h 606761"/>
              <a:gd name="T28" fmla="*/ 485433 h 606761"/>
              <a:gd name="T29" fmla="*/ 485433 h 606761"/>
              <a:gd name="T30" fmla="*/ 485433 h 606761"/>
              <a:gd name="T31" fmla="*/ 485433 h 606761"/>
              <a:gd name="T32" fmla="*/ 485433 h 606761"/>
              <a:gd name="T33" fmla="*/ 485433 h 606761"/>
              <a:gd name="T34" fmla="*/ 485433 h 606761"/>
              <a:gd name="T35" fmla="*/ 485433 h 606761"/>
              <a:gd name="T36" fmla="*/ 485433 h 606761"/>
              <a:gd name="T37" fmla="*/ 485433 h 606761"/>
              <a:gd name="T38" fmla="*/ 485433 h 606761"/>
              <a:gd name="T39" fmla="*/ 485433 h 606761"/>
              <a:gd name="T40" fmla="*/ 485433 h 606761"/>
              <a:gd name="T41" fmla="*/ 485433 h 606761"/>
              <a:gd name="T42" fmla="*/ 485433 h 606761"/>
              <a:gd name="T43" fmla="*/ 485433 h 606761"/>
              <a:gd name="T44" fmla="*/ 485433 h 606761"/>
              <a:gd name="T45" fmla="*/ 485433 h 606761"/>
              <a:gd name="T46" fmla="*/ 485433 h 606761"/>
              <a:gd name="T47" fmla="*/ 485433 h 606761"/>
              <a:gd name="T48" fmla="*/ 485433 h 606761"/>
              <a:gd name="T49" fmla="*/ 485433 h 606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4009">
                <a:moveTo>
                  <a:pt x="6028" y="0"/>
                </a:moveTo>
                <a:cubicBezTo>
                  <a:pt x="5587" y="0"/>
                  <a:pt x="5229" y="358"/>
                  <a:pt x="5229" y="799"/>
                </a:cubicBezTo>
                <a:cubicBezTo>
                  <a:pt x="5229" y="985"/>
                  <a:pt x="5293" y="1157"/>
                  <a:pt x="5401" y="1293"/>
                </a:cubicBezTo>
                <a:lnTo>
                  <a:pt x="4559" y="2460"/>
                </a:lnTo>
                <a:cubicBezTo>
                  <a:pt x="4387" y="2396"/>
                  <a:pt x="4191" y="2393"/>
                  <a:pt x="4010" y="2460"/>
                </a:cubicBezTo>
                <a:lnTo>
                  <a:pt x="3169" y="1293"/>
                </a:lnTo>
                <a:cubicBezTo>
                  <a:pt x="3276" y="1157"/>
                  <a:pt x="3341" y="985"/>
                  <a:pt x="3341" y="799"/>
                </a:cubicBezTo>
                <a:cubicBezTo>
                  <a:pt x="3341" y="358"/>
                  <a:pt x="2982" y="0"/>
                  <a:pt x="2542" y="0"/>
                </a:cubicBezTo>
                <a:cubicBezTo>
                  <a:pt x="2101" y="0"/>
                  <a:pt x="1743" y="358"/>
                  <a:pt x="1743" y="799"/>
                </a:cubicBezTo>
                <a:cubicBezTo>
                  <a:pt x="1743" y="985"/>
                  <a:pt x="1807" y="1157"/>
                  <a:pt x="1915" y="1293"/>
                </a:cubicBezTo>
                <a:lnTo>
                  <a:pt x="1073" y="2460"/>
                </a:lnTo>
                <a:cubicBezTo>
                  <a:pt x="554" y="2269"/>
                  <a:pt x="0" y="2656"/>
                  <a:pt x="0" y="3210"/>
                </a:cubicBezTo>
                <a:cubicBezTo>
                  <a:pt x="0" y="3650"/>
                  <a:pt x="358" y="4009"/>
                  <a:pt x="799" y="4009"/>
                </a:cubicBezTo>
                <a:cubicBezTo>
                  <a:pt x="1239" y="4009"/>
                  <a:pt x="1598" y="3650"/>
                  <a:pt x="1598" y="3210"/>
                </a:cubicBezTo>
                <a:cubicBezTo>
                  <a:pt x="1598" y="3023"/>
                  <a:pt x="1533" y="2852"/>
                  <a:pt x="1426" y="2716"/>
                </a:cubicBezTo>
                <a:lnTo>
                  <a:pt x="2267" y="1549"/>
                </a:lnTo>
                <a:cubicBezTo>
                  <a:pt x="2439" y="1612"/>
                  <a:pt x="2635" y="1615"/>
                  <a:pt x="2816" y="1549"/>
                </a:cubicBezTo>
                <a:lnTo>
                  <a:pt x="3658" y="2716"/>
                </a:lnTo>
                <a:cubicBezTo>
                  <a:pt x="3550" y="2852"/>
                  <a:pt x="3486" y="3023"/>
                  <a:pt x="3486" y="3210"/>
                </a:cubicBezTo>
                <a:cubicBezTo>
                  <a:pt x="3486" y="3650"/>
                  <a:pt x="3844" y="4009"/>
                  <a:pt x="4285" y="4009"/>
                </a:cubicBezTo>
                <a:cubicBezTo>
                  <a:pt x="4725" y="4009"/>
                  <a:pt x="5084" y="3650"/>
                  <a:pt x="5084" y="3210"/>
                </a:cubicBezTo>
                <a:cubicBezTo>
                  <a:pt x="5084" y="3023"/>
                  <a:pt x="5019" y="2852"/>
                  <a:pt x="4912" y="2716"/>
                </a:cubicBezTo>
                <a:lnTo>
                  <a:pt x="5753" y="1549"/>
                </a:lnTo>
                <a:cubicBezTo>
                  <a:pt x="6273" y="1740"/>
                  <a:pt x="6827" y="1353"/>
                  <a:pt x="6827" y="799"/>
                </a:cubicBezTo>
                <a:cubicBezTo>
                  <a:pt x="6827" y="358"/>
                  <a:pt x="6468" y="0"/>
                  <a:pt x="6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0" name="volume-bars_84227"/>
          <p:cNvSpPr>
            <a:spLocks noChangeAspect="1"/>
          </p:cNvSpPr>
          <p:nvPr/>
        </p:nvSpPr>
        <p:spPr bwMode="auto">
          <a:xfrm>
            <a:off x="5952728" y="2859384"/>
            <a:ext cx="304842" cy="239382"/>
          </a:xfrm>
          <a:custGeom>
            <a:avLst/>
            <a:gdLst>
              <a:gd name="connsiteX0" fmla="*/ 187043 w 606298"/>
              <a:gd name="connsiteY0" fmla="*/ 364682 h 476105"/>
              <a:gd name="connsiteX1" fmla="*/ 307528 w 606298"/>
              <a:gd name="connsiteY1" fmla="*/ 364682 h 476105"/>
              <a:gd name="connsiteX2" fmla="*/ 325320 w 606298"/>
              <a:gd name="connsiteY2" fmla="*/ 382440 h 476105"/>
              <a:gd name="connsiteX3" fmla="*/ 325320 w 606298"/>
              <a:gd name="connsiteY3" fmla="*/ 389984 h 476105"/>
              <a:gd name="connsiteX4" fmla="*/ 575785 w 606298"/>
              <a:gd name="connsiteY4" fmla="*/ 389984 h 476105"/>
              <a:gd name="connsiteX5" fmla="*/ 606298 w 606298"/>
              <a:gd name="connsiteY5" fmla="*/ 420440 h 476105"/>
              <a:gd name="connsiteX6" fmla="*/ 575785 w 606298"/>
              <a:gd name="connsiteY6" fmla="*/ 450803 h 476105"/>
              <a:gd name="connsiteX7" fmla="*/ 325320 w 606298"/>
              <a:gd name="connsiteY7" fmla="*/ 450803 h 476105"/>
              <a:gd name="connsiteX8" fmla="*/ 325320 w 606298"/>
              <a:gd name="connsiteY8" fmla="*/ 458347 h 476105"/>
              <a:gd name="connsiteX9" fmla="*/ 307528 w 606298"/>
              <a:gd name="connsiteY9" fmla="*/ 476105 h 476105"/>
              <a:gd name="connsiteX10" fmla="*/ 187043 w 606298"/>
              <a:gd name="connsiteY10" fmla="*/ 476105 h 476105"/>
              <a:gd name="connsiteX11" fmla="*/ 169343 w 606298"/>
              <a:gd name="connsiteY11" fmla="*/ 458347 h 476105"/>
              <a:gd name="connsiteX12" fmla="*/ 169343 w 606298"/>
              <a:gd name="connsiteY12" fmla="*/ 450803 h 476105"/>
              <a:gd name="connsiteX13" fmla="*/ 30421 w 606298"/>
              <a:gd name="connsiteY13" fmla="*/ 450803 h 476105"/>
              <a:gd name="connsiteX14" fmla="*/ 0 w 606298"/>
              <a:gd name="connsiteY14" fmla="*/ 420440 h 476105"/>
              <a:gd name="connsiteX15" fmla="*/ 30421 w 606298"/>
              <a:gd name="connsiteY15" fmla="*/ 389984 h 476105"/>
              <a:gd name="connsiteX16" fmla="*/ 169343 w 606298"/>
              <a:gd name="connsiteY16" fmla="*/ 389984 h 476105"/>
              <a:gd name="connsiteX17" fmla="*/ 169343 w 606298"/>
              <a:gd name="connsiteY17" fmla="*/ 382440 h 476105"/>
              <a:gd name="connsiteX18" fmla="*/ 187043 w 606298"/>
              <a:gd name="connsiteY18" fmla="*/ 364682 h 476105"/>
              <a:gd name="connsiteX19" fmla="*/ 322185 w 606298"/>
              <a:gd name="connsiteY19" fmla="*/ 182341 h 476105"/>
              <a:gd name="connsiteX20" fmla="*/ 442671 w 606298"/>
              <a:gd name="connsiteY20" fmla="*/ 182341 h 476105"/>
              <a:gd name="connsiteX21" fmla="*/ 460370 w 606298"/>
              <a:gd name="connsiteY21" fmla="*/ 200099 h 476105"/>
              <a:gd name="connsiteX22" fmla="*/ 460370 w 606298"/>
              <a:gd name="connsiteY22" fmla="*/ 207643 h 476105"/>
              <a:gd name="connsiteX23" fmla="*/ 575785 w 606298"/>
              <a:gd name="connsiteY23" fmla="*/ 207643 h 476105"/>
              <a:gd name="connsiteX24" fmla="*/ 606298 w 606298"/>
              <a:gd name="connsiteY24" fmla="*/ 238006 h 476105"/>
              <a:gd name="connsiteX25" fmla="*/ 575785 w 606298"/>
              <a:gd name="connsiteY25" fmla="*/ 268369 h 476105"/>
              <a:gd name="connsiteX26" fmla="*/ 460370 w 606298"/>
              <a:gd name="connsiteY26" fmla="*/ 268369 h 476105"/>
              <a:gd name="connsiteX27" fmla="*/ 460370 w 606298"/>
              <a:gd name="connsiteY27" fmla="*/ 276006 h 476105"/>
              <a:gd name="connsiteX28" fmla="*/ 442671 w 606298"/>
              <a:gd name="connsiteY28" fmla="*/ 293764 h 476105"/>
              <a:gd name="connsiteX29" fmla="*/ 322185 w 606298"/>
              <a:gd name="connsiteY29" fmla="*/ 293764 h 476105"/>
              <a:gd name="connsiteX30" fmla="*/ 304394 w 606298"/>
              <a:gd name="connsiteY30" fmla="*/ 276006 h 476105"/>
              <a:gd name="connsiteX31" fmla="*/ 304394 w 606298"/>
              <a:gd name="connsiteY31" fmla="*/ 268369 h 476105"/>
              <a:gd name="connsiteX32" fmla="*/ 30421 w 606298"/>
              <a:gd name="connsiteY32" fmla="*/ 268369 h 476105"/>
              <a:gd name="connsiteX33" fmla="*/ 0 w 606298"/>
              <a:gd name="connsiteY33" fmla="*/ 238006 h 476105"/>
              <a:gd name="connsiteX34" fmla="*/ 30421 w 606298"/>
              <a:gd name="connsiteY34" fmla="*/ 207643 h 476105"/>
              <a:gd name="connsiteX35" fmla="*/ 304394 w 606298"/>
              <a:gd name="connsiteY35" fmla="*/ 207643 h 476105"/>
              <a:gd name="connsiteX36" fmla="*/ 304394 w 606298"/>
              <a:gd name="connsiteY36" fmla="*/ 200099 h 476105"/>
              <a:gd name="connsiteX37" fmla="*/ 322185 w 606298"/>
              <a:gd name="connsiteY37" fmla="*/ 182341 h 476105"/>
              <a:gd name="connsiteX38" fmla="*/ 109055 w 606298"/>
              <a:gd name="connsiteY38" fmla="*/ 0 h 476105"/>
              <a:gd name="connsiteX39" fmla="*/ 229540 w 606298"/>
              <a:gd name="connsiteY39" fmla="*/ 0 h 476105"/>
              <a:gd name="connsiteX40" fmla="*/ 247331 w 606298"/>
              <a:gd name="connsiteY40" fmla="*/ 17669 h 476105"/>
              <a:gd name="connsiteX41" fmla="*/ 247331 w 606298"/>
              <a:gd name="connsiteY41" fmla="*/ 25307 h 476105"/>
              <a:gd name="connsiteX42" fmla="*/ 575785 w 606298"/>
              <a:gd name="connsiteY42" fmla="*/ 25307 h 476105"/>
              <a:gd name="connsiteX43" fmla="*/ 606298 w 606298"/>
              <a:gd name="connsiteY43" fmla="*/ 55676 h 476105"/>
              <a:gd name="connsiteX44" fmla="*/ 575785 w 606298"/>
              <a:gd name="connsiteY44" fmla="*/ 86045 h 476105"/>
              <a:gd name="connsiteX45" fmla="*/ 247331 w 606298"/>
              <a:gd name="connsiteY45" fmla="*/ 86045 h 476105"/>
              <a:gd name="connsiteX46" fmla="*/ 247331 w 606298"/>
              <a:gd name="connsiteY46" fmla="*/ 93683 h 476105"/>
              <a:gd name="connsiteX47" fmla="*/ 229540 w 606298"/>
              <a:gd name="connsiteY47" fmla="*/ 111352 h 476105"/>
              <a:gd name="connsiteX48" fmla="*/ 109055 w 606298"/>
              <a:gd name="connsiteY48" fmla="*/ 111352 h 476105"/>
              <a:gd name="connsiteX49" fmla="*/ 91355 w 606298"/>
              <a:gd name="connsiteY49" fmla="*/ 93683 h 476105"/>
              <a:gd name="connsiteX50" fmla="*/ 91355 w 606298"/>
              <a:gd name="connsiteY50" fmla="*/ 86045 h 476105"/>
              <a:gd name="connsiteX51" fmla="*/ 30421 w 606298"/>
              <a:gd name="connsiteY51" fmla="*/ 86045 h 476105"/>
              <a:gd name="connsiteX52" fmla="*/ 0 w 606298"/>
              <a:gd name="connsiteY52" fmla="*/ 55676 h 476105"/>
              <a:gd name="connsiteX53" fmla="*/ 30421 w 606298"/>
              <a:gd name="connsiteY53" fmla="*/ 25307 h 476105"/>
              <a:gd name="connsiteX54" fmla="*/ 91355 w 606298"/>
              <a:gd name="connsiteY54" fmla="*/ 25307 h 476105"/>
              <a:gd name="connsiteX55" fmla="*/ 91355 w 606298"/>
              <a:gd name="connsiteY55" fmla="*/ 17669 h 476105"/>
              <a:gd name="connsiteX56" fmla="*/ 109055 w 606298"/>
              <a:gd name="connsiteY56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6298" h="476105">
                <a:moveTo>
                  <a:pt x="187043" y="364682"/>
                </a:moveTo>
                <a:lnTo>
                  <a:pt x="307528" y="364682"/>
                </a:lnTo>
                <a:cubicBezTo>
                  <a:pt x="317392" y="364682"/>
                  <a:pt x="325320" y="372595"/>
                  <a:pt x="325320" y="382440"/>
                </a:cubicBezTo>
                <a:lnTo>
                  <a:pt x="325320" y="389984"/>
                </a:lnTo>
                <a:lnTo>
                  <a:pt x="575785" y="389984"/>
                </a:lnTo>
                <a:cubicBezTo>
                  <a:pt x="592655" y="389984"/>
                  <a:pt x="606298" y="403602"/>
                  <a:pt x="606298" y="420440"/>
                </a:cubicBezTo>
                <a:cubicBezTo>
                  <a:pt x="606298" y="437185"/>
                  <a:pt x="592655" y="450803"/>
                  <a:pt x="575785" y="450803"/>
                </a:cubicBezTo>
                <a:lnTo>
                  <a:pt x="325320" y="450803"/>
                </a:lnTo>
                <a:lnTo>
                  <a:pt x="325320" y="458347"/>
                </a:lnTo>
                <a:cubicBezTo>
                  <a:pt x="325320" y="468192"/>
                  <a:pt x="317392" y="476105"/>
                  <a:pt x="307528" y="476105"/>
                </a:cubicBezTo>
                <a:lnTo>
                  <a:pt x="187043" y="476105"/>
                </a:lnTo>
                <a:cubicBezTo>
                  <a:pt x="177271" y="476105"/>
                  <a:pt x="169343" y="468192"/>
                  <a:pt x="169343" y="458347"/>
                </a:cubicBezTo>
                <a:lnTo>
                  <a:pt x="169343" y="450803"/>
                </a:lnTo>
                <a:lnTo>
                  <a:pt x="30421" y="450803"/>
                </a:lnTo>
                <a:cubicBezTo>
                  <a:pt x="13644" y="450803"/>
                  <a:pt x="0" y="437185"/>
                  <a:pt x="0" y="420440"/>
                </a:cubicBezTo>
                <a:cubicBezTo>
                  <a:pt x="0" y="403602"/>
                  <a:pt x="13644" y="389984"/>
                  <a:pt x="30421" y="389984"/>
                </a:cubicBezTo>
                <a:lnTo>
                  <a:pt x="169343" y="389984"/>
                </a:lnTo>
                <a:lnTo>
                  <a:pt x="169343" y="382440"/>
                </a:lnTo>
                <a:cubicBezTo>
                  <a:pt x="169343" y="372595"/>
                  <a:pt x="177271" y="364682"/>
                  <a:pt x="187043" y="364682"/>
                </a:cubicBezTo>
                <a:close/>
                <a:moveTo>
                  <a:pt x="322185" y="182341"/>
                </a:moveTo>
                <a:lnTo>
                  <a:pt x="442671" y="182341"/>
                </a:lnTo>
                <a:cubicBezTo>
                  <a:pt x="452442" y="182341"/>
                  <a:pt x="460370" y="190254"/>
                  <a:pt x="460370" y="200099"/>
                </a:cubicBezTo>
                <a:lnTo>
                  <a:pt x="460370" y="207643"/>
                </a:lnTo>
                <a:lnTo>
                  <a:pt x="575785" y="207643"/>
                </a:lnTo>
                <a:cubicBezTo>
                  <a:pt x="592655" y="207643"/>
                  <a:pt x="606298" y="221261"/>
                  <a:pt x="606298" y="238006"/>
                </a:cubicBezTo>
                <a:cubicBezTo>
                  <a:pt x="606298" y="254844"/>
                  <a:pt x="592655" y="268369"/>
                  <a:pt x="575785" y="268369"/>
                </a:cubicBezTo>
                <a:lnTo>
                  <a:pt x="460370" y="268369"/>
                </a:lnTo>
                <a:lnTo>
                  <a:pt x="460370" y="276006"/>
                </a:lnTo>
                <a:cubicBezTo>
                  <a:pt x="460370" y="285759"/>
                  <a:pt x="452442" y="293764"/>
                  <a:pt x="442671" y="293764"/>
                </a:cubicBezTo>
                <a:lnTo>
                  <a:pt x="322185" y="293764"/>
                </a:lnTo>
                <a:cubicBezTo>
                  <a:pt x="312322" y="293764"/>
                  <a:pt x="304394" y="285759"/>
                  <a:pt x="304394" y="276006"/>
                </a:cubicBezTo>
                <a:lnTo>
                  <a:pt x="304394" y="268369"/>
                </a:lnTo>
                <a:lnTo>
                  <a:pt x="30421" y="268369"/>
                </a:lnTo>
                <a:cubicBezTo>
                  <a:pt x="13644" y="268369"/>
                  <a:pt x="0" y="254844"/>
                  <a:pt x="0" y="238006"/>
                </a:cubicBezTo>
                <a:cubicBezTo>
                  <a:pt x="0" y="221261"/>
                  <a:pt x="13644" y="207643"/>
                  <a:pt x="30421" y="207643"/>
                </a:cubicBezTo>
                <a:lnTo>
                  <a:pt x="304394" y="207643"/>
                </a:lnTo>
                <a:lnTo>
                  <a:pt x="304394" y="200099"/>
                </a:lnTo>
                <a:cubicBezTo>
                  <a:pt x="304394" y="190254"/>
                  <a:pt x="312322" y="182341"/>
                  <a:pt x="322185" y="182341"/>
                </a:cubicBezTo>
                <a:close/>
                <a:moveTo>
                  <a:pt x="109055" y="0"/>
                </a:moveTo>
                <a:lnTo>
                  <a:pt x="229540" y="0"/>
                </a:lnTo>
                <a:cubicBezTo>
                  <a:pt x="239404" y="0"/>
                  <a:pt x="247331" y="7914"/>
                  <a:pt x="247331" y="17669"/>
                </a:cubicBezTo>
                <a:lnTo>
                  <a:pt x="247331" y="25307"/>
                </a:lnTo>
                <a:lnTo>
                  <a:pt x="575785" y="25307"/>
                </a:lnTo>
                <a:cubicBezTo>
                  <a:pt x="592655" y="25307"/>
                  <a:pt x="606298" y="38927"/>
                  <a:pt x="606298" y="55676"/>
                </a:cubicBezTo>
                <a:cubicBezTo>
                  <a:pt x="606298" y="72425"/>
                  <a:pt x="592655" y="86045"/>
                  <a:pt x="575785" y="86045"/>
                </a:cubicBezTo>
                <a:lnTo>
                  <a:pt x="247331" y="86045"/>
                </a:lnTo>
                <a:lnTo>
                  <a:pt x="247331" y="93683"/>
                </a:lnTo>
                <a:cubicBezTo>
                  <a:pt x="247331" y="103438"/>
                  <a:pt x="239404" y="111352"/>
                  <a:pt x="229540" y="111352"/>
                </a:cubicBezTo>
                <a:lnTo>
                  <a:pt x="109055" y="111352"/>
                </a:lnTo>
                <a:cubicBezTo>
                  <a:pt x="99283" y="111352"/>
                  <a:pt x="91355" y="103438"/>
                  <a:pt x="91355" y="93683"/>
                </a:cubicBezTo>
                <a:lnTo>
                  <a:pt x="91355" y="86045"/>
                </a:lnTo>
                <a:lnTo>
                  <a:pt x="30421" y="86045"/>
                </a:lnTo>
                <a:cubicBezTo>
                  <a:pt x="13644" y="86045"/>
                  <a:pt x="0" y="72425"/>
                  <a:pt x="0" y="55676"/>
                </a:cubicBezTo>
                <a:cubicBezTo>
                  <a:pt x="0" y="38927"/>
                  <a:pt x="13644" y="25307"/>
                  <a:pt x="30421" y="25307"/>
                </a:cubicBezTo>
                <a:lnTo>
                  <a:pt x="91355" y="25307"/>
                </a:lnTo>
                <a:lnTo>
                  <a:pt x="91355" y="17669"/>
                </a:lnTo>
                <a:cubicBezTo>
                  <a:pt x="91355" y="7914"/>
                  <a:pt x="99283" y="0"/>
                  <a:pt x="109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menu_159761"/>
          <p:cNvSpPr>
            <a:spLocks noChangeAspect="1"/>
          </p:cNvSpPr>
          <p:nvPr/>
        </p:nvSpPr>
        <p:spPr bwMode="auto">
          <a:xfrm>
            <a:off x="9165222" y="2853623"/>
            <a:ext cx="253584" cy="253198"/>
          </a:xfrm>
          <a:custGeom>
            <a:avLst/>
            <a:gdLst>
              <a:gd name="connsiteX0" fmla="*/ 387180 w 602346"/>
              <a:gd name="connsiteY0" fmla="*/ 343654 h 601429"/>
              <a:gd name="connsiteX1" fmla="*/ 559313 w 602346"/>
              <a:gd name="connsiteY1" fmla="*/ 343654 h 601429"/>
              <a:gd name="connsiteX2" fmla="*/ 602346 w 602346"/>
              <a:gd name="connsiteY2" fmla="*/ 386617 h 601429"/>
              <a:gd name="connsiteX3" fmla="*/ 602346 w 602346"/>
              <a:gd name="connsiteY3" fmla="*/ 558467 h 601429"/>
              <a:gd name="connsiteX4" fmla="*/ 559313 w 602346"/>
              <a:gd name="connsiteY4" fmla="*/ 601429 h 601429"/>
              <a:gd name="connsiteX5" fmla="*/ 387180 w 602346"/>
              <a:gd name="connsiteY5" fmla="*/ 601429 h 601429"/>
              <a:gd name="connsiteX6" fmla="*/ 344147 w 602346"/>
              <a:gd name="connsiteY6" fmla="*/ 558467 h 601429"/>
              <a:gd name="connsiteX7" fmla="*/ 344147 w 602346"/>
              <a:gd name="connsiteY7" fmla="*/ 386617 h 601429"/>
              <a:gd name="connsiteX8" fmla="*/ 387180 w 602346"/>
              <a:gd name="connsiteY8" fmla="*/ 343654 h 601429"/>
              <a:gd name="connsiteX9" fmla="*/ 43021 w 602346"/>
              <a:gd name="connsiteY9" fmla="*/ 343654 h 601429"/>
              <a:gd name="connsiteX10" fmla="*/ 215107 w 602346"/>
              <a:gd name="connsiteY10" fmla="*/ 343654 h 601429"/>
              <a:gd name="connsiteX11" fmla="*/ 258128 w 602346"/>
              <a:gd name="connsiteY11" fmla="*/ 386617 h 601429"/>
              <a:gd name="connsiteX12" fmla="*/ 258128 w 602346"/>
              <a:gd name="connsiteY12" fmla="*/ 558467 h 601429"/>
              <a:gd name="connsiteX13" fmla="*/ 215107 w 602346"/>
              <a:gd name="connsiteY13" fmla="*/ 601429 h 601429"/>
              <a:gd name="connsiteX14" fmla="*/ 43021 w 602346"/>
              <a:gd name="connsiteY14" fmla="*/ 601429 h 601429"/>
              <a:gd name="connsiteX15" fmla="*/ 0 w 602346"/>
              <a:gd name="connsiteY15" fmla="*/ 558467 h 601429"/>
              <a:gd name="connsiteX16" fmla="*/ 0 w 602346"/>
              <a:gd name="connsiteY16" fmla="*/ 386617 h 601429"/>
              <a:gd name="connsiteX17" fmla="*/ 43021 w 602346"/>
              <a:gd name="connsiteY17" fmla="*/ 343654 h 601429"/>
              <a:gd name="connsiteX18" fmla="*/ 387180 w 602346"/>
              <a:gd name="connsiteY18" fmla="*/ 0 h 601429"/>
              <a:gd name="connsiteX19" fmla="*/ 559313 w 602346"/>
              <a:gd name="connsiteY19" fmla="*/ 0 h 601429"/>
              <a:gd name="connsiteX20" fmla="*/ 602346 w 602346"/>
              <a:gd name="connsiteY20" fmla="*/ 42963 h 601429"/>
              <a:gd name="connsiteX21" fmla="*/ 602346 w 602346"/>
              <a:gd name="connsiteY21" fmla="*/ 214813 h 601429"/>
              <a:gd name="connsiteX22" fmla="*/ 559313 w 602346"/>
              <a:gd name="connsiteY22" fmla="*/ 257775 h 601429"/>
              <a:gd name="connsiteX23" fmla="*/ 387180 w 602346"/>
              <a:gd name="connsiteY23" fmla="*/ 257775 h 601429"/>
              <a:gd name="connsiteX24" fmla="*/ 344147 w 602346"/>
              <a:gd name="connsiteY24" fmla="*/ 214813 h 601429"/>
              <a:gd name="connsiteX25" fmla="*/ 344147 w 602346"/>
              <a:gd name="connsiteY25" fmla="*/ 42963 h 601429"/>
              <a:gd name="connsiteX26" fmla="*/ 387180 w 602346"/>
              <a:gd name="connsiteY26" fmla="*/ 0 h 601429"/>
              <a:gd name="connsiteX27" fmla="*/ 43021 w 602346"/>
              <a:gd name="connsiteY27" fmla="*/ 0 h 601429"/>
              <a:gd name="connsiteX28" fmla="*/ 215107 w 602346"/>
              <a:gd name="connsiteY28" fmla="*/ 0 h 601429"/>
              <a:gd name="connsiteX29" fmla="*/ 258128 w 602346"/>
              <a:gd name="connsiteY29" fmla="*/ 42963 h 601429"/>
              <a:gd name="connsiteX30" fmla="*/ 258128 w 602346"/>
              <a:gd name="connsiteY30" fmla="*/ 214813 h 601429"/>
              <a:gd name="connsiteX31" fmla="*/ 215107 w 602346"/>
              <a:gd name="connsiteY31" fmla="*/ 257775 h 601429"/>
              <a:gd name="connsiteX32" fmla="*/ 43021 w 602346"/>
              <a:gd name="connsiteY32" fmla="*/ 257775 h 601429"/>
              <a:gd name="connsiteX33" fmla="*/ 0 w 602346"/>
              <a:gd name="connsiteY33" fmla="*/ 214813 h 601429"/>
              <a:gd name="connsiteX34" fmla="*/ 0 w 602346"/>
              <a:gd name="connsiteY34" fmla="*/ 42963 h 601429"/>
              <a:gd name="connsiteX35" fmla="*/ 43021 w 602346"/>
              <a:gd name="connsiteY35" fmla="*/ 0 h 6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2346" h="601429">
                <a:moveTo>
                  <a:pt x="387180" y="343654"/>
                </a:moveTo>
                <a:lnTo>
                  <a:pt x="559313" y="343654"/>
                </a:lnTo>
                <a:cubicBezTo>
                  <a:pt x="582981" y="343654"/>
                  <a:pt x="602346" y="362987"/>
                  <a:pt x="602346" y="386617"/>
                </a:cubicBezTo>
                <a:lnTo>
                  <a:pt x="602346" y="558467"/>
                </a:lnTo>
                <a:cubicBezTo>
                  <a:pt x="602346" y="582096"/>
                  <a:pt x="582981" y="601429"/>
                  <a:pt x="559313" y="601429"/>
                </a:cubicBezTo>
                <a:lnTo>
                  <a:pt x="387180" y="601429"/>
                </a:lnTo>
                <a:cubicBezTo>
                  <a:pt x="363512" y="601429"/>
                  <a:pt x="344147" y="582096"/>
                  <a:pt x="344147" y="558467"/>
                </a:cubicBezTo>
                <a:lnTo>
                  <a:pt x="344147" y="386617"/>
                </a:lnTo>
                <a:cubicBezTo>
                  <a:pt x="344147" y="362987"/>
                  <a:pt x="363512" y="343654"/>
                  <a:pt x="387180" y="343654"/>
                </a:cubicBezTo>
                <a:close/>
                <a:moveTo>
                  <a:pt x="43021" y="343654"/>
                </a:moveTo>
                <a:lnTo>
                  <a:pt x="215107" y="343654"/>
                </a:lnTo>
                <a:cubicBezTo>
                  <a:pt x="238768" y="343654"/>
                  <a:pt x="258128" y="362987"/>
                  <a:pt x="258128" y="386617"/>
                </a:cubicBezTo>
                <a:lnTo>
                  <a:pt x="258128" y="558467"/>
                </a:lnTo>
                <a:cubicBezTo>
                  <a:pt x="258128" y="582096"/>
                  <a:pt x="238768" y="601429"/>
                  <a:pt x="215107" y="601429"/>
                </a:cubicBezTo>
                <a:lnTo>
                  <a:pt x="43021" y="601429"/>
                </a:lnTo>
                <a:cubicBezTo>
                  <a:pt x="19360" y="601429"/>
                  <a:pt x="0" y="582096"/>
                  <a:pt x="0" y="558467"/>
                </a:cubicBezTo>
                <a:lnTo>
                  <a:pt x="0" y="386617"/>
                </a:lnTo>
                <a:cubicBezTo>
                  <a:pt x="0" y="362987"/>
                  <a:pt x="19360" y="343654"/>
                  <a:pt x="43021" y="343654"/>
                </a:cubicBezTo>
                <a:close/>
                <a:moveTo>
                  <a:pt x="387180" y="0"/>
                </a:moveTo>
                <a:lnTo>
                  <a:pt x="559313" y="0"/>
                </a:lnTo>
                <a:cubicBezTo>
                  <a:pt x="582981" y="0"/>
                  <a:pt x="602346" y="19333"/>
                  <a:pt x="602346" y="42963"/>
                </a:cubicBezTo>
                <a:lnTo>
                  <a:pt x="602346" y="214813"/>
                </a:lnTo>
                <a:cubicBezTo>
                  <a:pt x="602346" y="238442"/>
                  <a:pt x="582981" y="257775"/>
                  <a:pt x="559313" y="257775"/>
                </a:cubicBezTo>
                <a:lnTo>
                  <a:pt x="387180" y="257775"/>
                </a:lnTo>
                <a:cubicBezTo>
                  <a:pt x="363512" y="257775"/>
                  <a:pt x="344147" y="238442"/>
                  <a:pt x="344147" y="214813"/>
                </a:cubicBezTo>
                <a:lnTo>
                  <a:pt x="344147" y="42963"/>
                </a:lnTo>
                <a:cubicBezTo>
                  <a:pt x="344147" y="19333"/>
                  <a:pt x="363512" y="0"/>
                  <a:pt x="387180" y="0"/>
                </a:cubicBezTo>
                <a:close/>
                <a:moveTo>
                  <a:pt x="43021" y="0"/>
                </a:moveTo>
                <a:lnTo>
                  <a:pt x="215107" y="0"/>
                </a:lnTo>
                <a:cubicBezTo>
                  <a:pt x="238768" y="0"/>
                  <a:pt x="258128" y="19333"/>
                  <a:pt x="258128" y="42963"/>
                </a:cubicBezTo>
                <a:lnTo>
                  <a:pt x="258128" y="214813"/>
                </a:lnTo>
                <a:cubicBezTo>
                  <a:pt x="258128" y="238442"/>
                  <a:pt x="238768" y="257775"/>
                  <a:pt x="215107" y="257775"/>
                </a:cubicBezTo>
                <a:lnTo>
                  <a:pt x="43021" y="257775"/>
                </a:lnTo>
                <a:cubicBezTo>
                  <a:pt x="19360" y="257775"/>
                  <a:pt x="0" y="238442"/>
                  <a:pt x="0" y="214813"/>
                </a:cubicBezTo>
                <a:lnTo>
                  <a:pt x="0" y="42963"/>
                </a:lnTo>
                <a:cubicBezTo>
                  <a:pt x="0" y="19333"/>
                  <a:pt x="19360" y="0"/>
                  <a:pt x="430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90705" y="34320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数据对齐</a:t>
            </a:r>
          </a:p>
        </p:txBody>
      </p:sp>
      <p:sp>
        <p:nvSpPr>
          <p:cNvPr id="28" name="椭圆 27"/>
          <p:cNvSpPr/>
          <p:nvPr/>
        </p:nvSpPr>
        <p:spPr>
          <a:xfrm>
            <a:off x="2176803" y="437907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305398" y="4334180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50829" y="4949952"/>
            <a:ext cx="883947" cy="497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E-book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71198" y="4979646"/>
            <a:ext cx="753030" cy="344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2023" y="5789312"/>
            <a:ext cx="203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刘润衡、李云龙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544717" y="5712828"/>
            <a:ext cx="16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刘冉、刘进宇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605757" y="5640603"/>
            <a:ext cx="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周祐超</a:t>
            </a:r>
          </a:p>
        </p:txBody>
      </p:sp>
      <p:sp>
        <p:nvSpPr>
          <p:cNvPr id="4" name="右大括号 3"/>
          <p:cNvSpPr/>
          <p:nvPr/>
        </p:nvSpPr>
        <p:spPr>
          <a:xfrm rot="5400000">
            <a:off x="2746972" y="4044953"/>
            <a:ext cx="375610" cy="3181456"/>
          </a:xfrm>
          <a:prstGeom prst="rightBrace">
            <a:avLst>
              <a:gd name="adj1" fmla="val 23088"/>
              <a:gd name="adj2" fmla="val 50000"/>
            </a:avLst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5400000">
            <a:off x="9189317" y="3937293"/>
            <a:ext cx="375610" cy="3181456"/>
          </a:xfrm>
          <a:prstGeom prst="rightBrace">
            <a:avLst>
              <a:gd name="adj1" fmla="val 23088"/>
              <a:gd name="adj2" fmla="val 50000"/>
            </a:avLst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项目结构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36735" y="2419643"/>
            <a:ext cx="1298713" cy="105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前端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 err="1"/>
              <a:t>vue</a:t>
            </a:r>
            <a:r>
              <a:rPr lang="zh-CN" altLang="en-US" b="1" dirty="0"/>
              <a:t>）</a:t>
            </a:r>
          </a:p>
        </p:txBody>
      </p:sp>
      <p:sp>
        <p:nvSpPr>
          <p:cNvPr id="30" name="矩形 29"/>
          <p:cNvSpPr/>
          <p:nvPr/>
        </p:nvSpPr>
        <p:spPr>
          <a:xfrm>
            <a:off x="2323954" y="2443456"/>
            <a:ext cx="1298713" cy="105354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flask)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5200358" y="1656792"/>
            <a:ext cx="1298713" cy="2575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搜索引擎</a:t>
            </a:r>
            <a:endParaRPr lang="en-US" altLang="zh-CN" b="1" dirty="0"/>
          </a:p>
          <a:p>
            <a:pPr algn="ctr"/>
            <a:r>
              <a:rPr lang="en-US" altLang="zh-CN" b="1" dirty="0"/>
              <a:t>(elastic</a:t>
            </a:r>
          </a:p>
          <a:p>
            <a:pPr algn="ctr"/>
            <a:r>
              <a:rPr lang="en-US" altLang="zh-CN" b="1" dirty="0"/>
              <a:t>search)</a:t>
            </a:r>
            <a:endParaRPr lang="zh-CN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8158225" y="5088538"/>
            <a:ext cx="1371601" cy="80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爬虫</a:t>
            </a:r>
          </a:p>
        </p:txBody>
      </p:sp>
      <p:sp>
        <p:nvSpPr>
          <p:cNvPr id="33" name="矩形 32"/>
          <p:cNvSpPr/>
          <p:nvPr/>
        </p:nvSpPr>
        <p:spPr>
          <a:xfrm>
            <a:off x="8158226" y="1665672"/>
            <a:ext cx="1479640" cy="26430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数据库</a:t>
            </a:r>
            <a:endParaRPr lang="en-US" altLang="zh-CN" b="1" dirty="0"/>
          </a:p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 err="1"/>
              <a:t>Mogodb</a:t>
            </a:r>
            <a:r>
              <a:rPr lang="zh-CN" altLang="en-US" sz="1600" b="1" dirty="0"/>
              <a:t>）</a:t>
            </a:r>
          </a:p>
        </p:txBody>
      </p:sp>
      <p:sp>
        <p:nvSpPr>
          <p:cNvPr id="34" name="上弧形箭头 33"/>
          <p:cNvSpPr/>
          <p:nvPr/>
        </p:nvSpPr>
        <p:spPr>
          <a:xfrm>
            <a:off x="958978" y="1833233"/>
            <a:ext cx="2216427" cy="5864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上弧形箭头 34"/>
          <p:cNvSpPr/>
          <p:nvPr/>
        </p:nvSpPr>
        <p:spPr>
          <a:xfrm rot="10800000">
            <a:off x="862901" y="3497002"/>
            <a:ext cx="2216427" cy="5864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24020" y="1355362"/>
            <a:ext cx="16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1.Http</a:t>
            </a:r>
            <a:r>
              <a:rPr lang="zh-CN" altLang="en-US" dirty="0"/>
              <a:t>请求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135056" y="4191951"/>
            <a:ext cx="19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6.Http</a:t>
            </a:r>
            <a:r>
              <a:rPr lang="zh-CN" altLang="en-US" dirty="0"/>
              <a:t> 返回结果</a:t>
            </a:r>
          </a:p>
        </p:txBody>
      </p:sp>
      <p:sp>
        <p:nvSpPr>
          <p:cNvPr id="38" name="右箭头 37"/>
          <p:cNvSpPr/>
          <p:nvPr/>
        </p:nvSpPr>
        <p:spPr>
          <a:xfrm rot="20093180">
            <a:off x="3774320" y="2539807"/>
            <a:ext cx="1334898" cy="202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2715854">
            <a:off x="3760542" y="3378930"/>
            <a:ext cx="1322274" cy="20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746388" y="1740320"/>
            <a:ext cx="121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2.Query</a:t>
            </a:r>
          </a:p>
          <a:p>
            <a:r>
              <a:rPr lang="zh-CN" altLang="en-US" dirty="0"/>
              <a:t>关键词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717783" y="1887371"/>
            <a:ext cx="126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3.Query</a:t>
            </a:r>
          </a:p>
          <a:p>
            <a:r>
              <a:rPr lang="zh-CN" altLang="en-US" dirty="0"/>
              <a:t>检索语言</a:t>
            </a:r>
          </a:p>
        </p:txBody>
      </p:sp>
      <p:sp>
        <p:nvSpPr>
          <p:cNvPr id="42" name="右箭头 41"/>
          <p:cNvSpPr/>
          <p:nvPr/>
        </p:nvSpPr>
        <p:spPr>
          <a:xfrm>
            <a:off x="6610377" y="2640955"/>
            <a:ext cx="1334898" cy="20229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0800000">
            <a:off x="6610377" y="2970229"/>
            <a:ext cx="1334898" cy="20229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8768780" y="4391041"/>
            <a:ext cx="150489" cy="615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978397" y="4391041"/>
            <a:ext cx="10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</a:t>
            </a:r>
            <a:r>
              <a:rPr lang="zh-CN" altLang="en-US" dirty="0"/>
              <a:t>爬取</a:t>
            </a:r>
            <a:endParaRPr lang="en-US" altLang="zh-CN" dirty="0"/>
          </a:p>
          <a:p>
            <a:r>
              <a:rPr lang="zh-CN" altLang="en-US" dirty="0"/>
              <a:t>构造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790772" y="3288523"/>
            <a:ext cx="96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结果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822252" y="3714080"/>
            <a:ext cx="96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结果</a:t>
            </a:r>
          </a:p>
        </p:txBody>
      </p:sp>
      <p:sp>
        <p:nvSpPr>
          <p:cNvPr id="48" name="矩形 47"/>
          <p:cNvSpPr/>
          <p:nvPr/>
        </p:nvSpPr>
        <p:spPr>
          <a:xfrm>
            <a:off x="10167951" y="2510957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论文（</a:t>
            </a:r>
            <a:r>
              <a:rPr lang="en-US" altLang="zh-CN" dirty="0"/>
              <a:t>PDF)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0167951" y="298347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电子书（</a:t>
            </a:r>
            <a:r>
              <a:rPr lang="en-US" altLang="zh-CN" dirty="0"/>
              <a:t>PDF)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147134" y="344588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0167951" y="390829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视频</a:t>
            </a:r>
          </a:p>
        </p:txBody>
      </p:sp>
      <p:sp>
        <p:nvSpPr>
          <p:cNvPr id="52" name="矩形 51"/>
          <p:cNvSpPr/>
          <p:nvPr/>
        </p:nvSpPr>
        <p:spPr>
          <a:xfrm>
            <a:off x="10167951" y="1606227"/>
            <a:ext cx="1690661" cy="813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对齐数据库</a:t>
            </a:r>
            <a:endParaRPr lang="en-US" altLang="zh-CN" dirty="0"/>
          </a:p>
          <a:p>
            <a:pPr algn="ctr"/>
            <a:r>
              <a:rPr lang="en-US" altLang="zh-CN" dirty="0"/>
              <a:t>(paper with code)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0105559" y="2457934"/>
            <a:ext cx="1815444" cy="188269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102014" y="4421251"/>
            <a:ext cx="17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非对齐数据库</a:t>
            </a:r>
          </a:p>
        </p:txBody>
      </p:sp>
      <p:sp>
        <p:nvSpPr>
          <p:cNvPr id="55" name="左大括号 54"/>
          <p:cNvSpPr/>
          <p:nvPr/>
        </p:nvSpPr>
        <p:spPr>
          <a:xfrm>
            <a:off x="9721074" y="1665672"/>
            <a:ext cx="288580" cy="267495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012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项目细节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3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432" y="354004"/>
            <a:ext cx="8643848" cy="480131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/>
              <a:t>——</a:t>
            </a:r>
            <a:r>
              <a:rPr lang="zh-CN" altLang="en-US" dirty="0" smtClean="0"/>
              <a:t>电子书、论文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86691" y="1018863"/>
            <a:ext cx="518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e-books</a:t>
            </a:r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爬取</a:t>
            </a:r>
            <a:r>
              <a:rPr lang="en-US" altLang="zh-CN" dirty="0"/>
              <a:t>Computers</a:t>
            </a:r>
            <a:r>
              <a:rPr lang="zh-CN" altLang="en-US" dirty="0" smtClean="0"/>
              <a:t>分类：</a:t>
            </a:r>
            <a:r>
              <a:rPr lang="en-US" altLang="zh-CN" dirty="0" smtClean="0">
                <a:hlinkClick r:id="rId2"/>
              </a:rPr>
              <a:t>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www.ebooks.com/enus/search/subject</a:t>
            </a:r>
            <a:r>
              <a:rPr lang="en-US" altLang="zh-CN" dirty="0">
                <a:hlinkClick r:id="rId2"/>
              </a:rPr>
              <a:t>/?</a:t>
            </a:r>
            <a:r>
              <a:rPr lang="en-US" altLang="zh-CN" dirty="0" smtClean="0">
                <a:hlinkClick r:id="rId2"/>
              </a:rPr>
              <a:t>pageNumber=1&amp;CountryCode=US&amp;subjectId=13</a:t>
            </a:r>
            <a:r>
              <a:rPr lang="zh-CN" altLang="en-US" dirty="0" smtClean="0"/>
              <a:t>下</a:t>
            </a:r>
            <a:r>
              <a:rPr lang="zh-CN" altLang="en-US" dirty="0"/>
              <a:t>的书籍</a:t>
            </a:r>
            <a:r>
              <a:rPr lang="zh-CN" altLang="en-US" dirty="0" smtClean="0"/>
              <a:t>，这些</a:t>
            </a:r>
            <a:r>
              <a:rPr lang="zh-CN" altLang="en-US" dirty="0"/>
              <a:t>书籍可能和学术主题更相关</a:t>
            </a:r>
            <a:r>
              <a:rPr lang="zh-CN" altLang="en-US" dirty="0" smtClean="0"/>
              <a:t>。   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没搜到</a:t>
            </a:r>
            <a:r>
              <a:rPr lang="en-US" altLang="zh-CN" dirty="0" err="1"/>
              <a:t>api</a:t>
            </a:r>
            <a:endParaRPr lang="en-US" altLang="zh-CN" dirty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解决方案：爬取网页然后使用正则表达式抽取数据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遇到的问题：网页文本并没有明文展示数据，而是展示了变量名，无法通过正则方法直接抽取数据。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问题解决：通过</a:t>
            </a:r>
            <a:r>
              <a:rPr lang="en-US" altLang="zh-CN" dirty="0"/>
              <a:t>F12</a:t>
            </a:r>
            <a:r>
              <a:rPr lang="zh-CN" altLang="en-US" dirty="0"/>
              <a:t>抓包得到了数据的</a:t>
            </a:r>
            <a:r>
              <a:rPr lang="en-US" altLang="zh-CN" dirty="0" err="1"/>
              <a:t>api</a:t>
            </a:r>
            <a:r>
              <a:rPr lang="zh-CN" altLang="en-US" dirty="0"/>
              <a:t>：</a:t>
            </a:r>
            <a:r>
              <a:rPr lang="en-US" altLang="zh-CN" dirty="0"/>
              <a:t>https://www.ebooks.com/api/search/subject/?pageNumber=1&amp;CountryCode=US&amp;subjectId=13</a:t>
            </a:r>
            <a:r>
              <a:rPr lang="zh-CN" altLang="en-US" dirty="0"/>
              <a:t>（以第</a:t>
            </a:r>
            <a:r>
              <a:rPr lang="en-US" altLang="zh-CN" dirty="0"/>
              <a:t>1</a:t>
            </a:r>
            <a:r>
              <a:rPr lang="zh-CN" altLang="en-US" dirty="0"/>
              <a:t>页为例）</a:t>
            </a:r>
          </a:p>
          <a:p>
            <a:r>
              <a:rPr lang="en-US" altLang="zh-CN" dirty="0" smtClean="0"/>
              <a:t>  - </a:t>
            </a:r>
            <a:r>
              <a:rPr lang="zh-CN" altLang="en-US" dirty="0"/>
              <a:t>多线程爬取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69018" y="1507837"/>
            <a:ext cx="26231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paperwithcode</a:t>
            </a:r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搜索到了可直接爬取数据的</a:t>
            </a:r>
            <a:r>
              <a:rPr lang="en-US" altLang="zh-CN" dirty="0" err="1"/>
              <a:t>api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https://paperswithcode.com/api/v1/papers/</a:t>
            </a:r>
          </a:p>
        </p:txBody>
      </p:sp>
    </p:spTree>
    <p:extLst>
      <p:ext uri="{BB962C8B-B14F-4D97-AF65-F5344CB8AC3E}">
        <p14:creationId xmlns:p14="http://schemas.microsoft.com/office/powerpoint/2010/main" val="2555882219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2YTNkMWFmZTdjNTlkYWE1Yjc3YjE1OTYzMzI2Z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1132</Words>
  <Application>Microsoft Office PowerPoint</Application>
  <PresentationFormat>宽屏</PresentationFormat>
  <Paragraphs>174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Wingdings 3</vt:lpstr>
      <vt:lpstr>Century Gothic</vt:lpstr>
      <vt:lpstr>Arial</vt:lpstr>
      <vt:lpstr>微软雅黑 Light</vt:lpstr>
      <vt:lpstr>Wingdings</vt:lpstr>
      <vt:lpstr>微软雅黑</vt:lpstr>
      <vt:lpstr>Office 主题​​</vt:lpstr>
      <vt:lpstr>PowerPoint 演示文稿</vt:lpstr>
      <vt:lpstr>PowerPoint 演示文稿</vt:lpstr>
      <vt:lpstr>PowerPoint 演示文稿</vt:lpstr>
      <vt:lpstr>项目背景</vt:lpstr>
      <vt:lpstr>PowerPoint 演示文稿</vt:lpstr>
      <vt:lpstr>项目结构</vt:lpstr>
      <vt:lpstr>项目结构</vt:lpstr>
      <vt:lpstr>PowerPoint 演示文稿</vt:lpstr>
      <vt:lpstr>数据收集——电子书、论文</vt:lpstr>
      <vt:lpstr>数据收集——视频</vt:lpstr>
      <vt:lpstr>数据收集——PPT</vt:lpstr>
      <vt:lpstr>对齐模块——思路</vt:lpstr>
      <vt:lpstr>对齐模块——设计</vt:lpstr>
      <vt:lpstr>对齐模块——实验</vt:lpstr>
      <vt:lpstr>前端建设</vt:lpstr>
      <vt:lpstr>前端建设</vt:lpstr>
      <vt:lpstr>前端建设</vt:lpstr>
      <vt:lpstr>前端建设</vt:lpstr>
      <vt:lpstr>前端建设</vt:lpstr>
      <vt:lpstr>前端建设</vt:lpstr>
      <vt:lpstr>前端建设</vt:lpstr>
      <vt:lpstr>后端——环境配置</vt:lpstr>
      <vt:lpstr>后端——数据库</vt:lpstr>
      <vt:lpstr>后端——检索</vt:lpstr>
      <vt:lpstr>后端——flask实现前后端通信</vt:lpstr>
      <vt:lpstr>后端——es查询</vt:lpstr>
      <vt:lpstr>后端——mongoDB查询</vt:lpstr>
      <vt:lpstr>PowerPoint 演示文稿</vt:lpstr>
      <vt:lpstr>爬取数据统计</vt:lpstr>
      <vt:lpstr>项目演示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528</cp:revision>
  <dcterms:created xsi:type="dcterms:W3CDTF">2016-11-28T11:30:00Z</dcterms:created>
  <dcterms:modified xsi:type="dcterms:W3CDTF">2022-12-23T16:12:42Z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859D0F51A2B54338A3BD34F1663DE58C</vt:lpwstr>
  </property>
  <property fmtid="{D5CDD505-2E9C-101B-9397-08002B2CF9AE}" pid="12" name="KSOProductBuildVer">
    <vt:lpwstr>2052-11.1.0.11744</vt:lpwstr>
  </property>
</Properties>
</file>